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1"/>
  </p:notesMasterIdLst>
  <p:sldIdLst>
    <p:sldId id="257" r:id="rId2"/>
    <p:sldId id="770" r:id="rId3"/>
    <p:sldId id="616" r:id="rId4"/>
    <p:sldId id="773" r:id="rId5"/>
    <p:sldId id="617" r:id="rId6"/>
    <p:sldId id="619" r:id="rId7"/>
    <p:sldId id="620" r:id="rId8"/>
    <p:sldId id="621" r:id="rId9"/>
    <p:sldId id="784" r:id="rId10"/>
    <p:sldId id="776" r:id="rId11"/>
    <p:sldId id="777" r:id="rId12"/>
    <p:sldId id="787" r:id="rId13"/>
    <p:sldId id="790" r:id="rId14"/>
    <p:sldId id="789" r:id="rId15"/>
    <p:sldId id="791" r:id="rId16"/>
    <p:sldId id="792" r:id="rId17"/>
    <p:sldId id="793" r:id="rId18"/>
    <p:sldId id="795" r:id="rId19"/>
    <p:sldId id="794" r:id="rId20"/>
    <p:sldId id="796" r:id="rId21"/>
    <p:sldId id="799" r:id="rId22"/>
    <p:sldId id="798" r:id="rId23"/>
    <p:sldId id="797" r:id="rId24"/>
    <p:sldId id="783" r:id="rId25"/>
    <p:sldId id="622" r:id="rId26"/>
    <p:sldId id="623" r:id="rId27"/>
    <p:sldId id="624" r:id="rId28"/>
    <p:sldId id="625" r:id="rId29"/>
    <p:sldId id="626" r:id="rId30"/>
    <p:sldId id="772" r:id="rId31"/>
    <p:sldId id="627" r:id="rId32"/>
    <p:sldId id="628" r:id="rId33"/>
    <p:sldId id="631" r:id="rId34"/>
    <p:sldId id="633" r:id="rId35"/>
    <p:sldId id="634" r:id="rId36"/>
    <p:sldId id="635" r:id="rId37"/>
    <p:sldId id="636" r:id="rId38"/>
    <p:sldId id="637" r:id="rId39"/>
    <p:sldId id="7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>
      <p:cViewPr varScale="1">
        <p:scale>
          <a:sx n="93" d="100"/>
          <a:sy n="93" d="100"/>
        </p:scale>
        <p:origin x="1440" y="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41965-A881-4FD8-B735-B707C12F7006}" type="datetimeFigureOut">
              <a:rPr lang="en-IN" smtClean="0"/>
              <a:t>07-11-2022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92AD3-78F8-46A7-8979-26678B12F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4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42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0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08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49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22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23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623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20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7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67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8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2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1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6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65EC31-444B-4979-B403-9D790A251C59}" type="datetimeFigureOut">
              <a:rPr lang="en-US" smtClean="0"/>
              <a:t>11/7/2022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2240BA-A699-4147-8105-6BAE975A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4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E3F2784-92E5-48AF-8AA7-DA101BE3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DC48685-54C0-406B-BCC6-CD5287724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1962" y="1411015"/>
            <a:ext cx="5856119" cy="41039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39700" dir="3000000" sx="98000" sy="98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FA955-A90E-463A-9454-09A099074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4145" y="1871131"/>
            <a:ext cx="5111752" cy="2349721"/>
          </a:xfrm>
        </p:spPr>
        <p:txBody>
          <a:bodyPr anchor="ctr">
            <a:normAutofit/>
          </a:bodyPr>
          <a:lstStyle/>
          <a:p>
            <a:br>
              <a:rPr lang="en-US" sz="3800" dirty="0">
                <a:solidFill>
                  <a:srgbClr val="212121"/>
                </a:solidFill>
              </a:rPr>
            </a:br>
            <a:r>
              <a:rPr lang="en-US" sz="3800" dirty="0">
                <a:solidFill>
                  <a:srgbClr val="212121"/>
                </a:solidFill>
              </a:rPr>
              <a:t>SVM</a:t>
            </a:r>
            <a:endParaRPr lang="en-IN" sz="3800" dirty="0">
              <a:solidFill>
                <a:srgbClr val="21212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85EDA-D049-4647-9456-4B5E0534A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4145" y="4463715"/>
            <a:ext cx="5111752" cy="5146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12121"/>
                </a:solidFill>
              </a:rPr>
              <a:t>17</a:t>
            </a:r>
            <a:r>
              <a:rPr lang="en-US" baseline="30000" dirty="0">
                <a:solidFill>
                  <a:srgbClr val="212121"/>
                </a:solidFill>
              </a:rPr>
              <a:t>th</a:t>
            </a:r>
            <a:r>
              <a:rPr lang="en-US" dirty="0">
                <a:solidFill>
                  <a:srgbClr val="212121"/>
                </a:solidFill>
              </a:rPr>
              <a:t> Oct 2022</a:t>
            </a:r>
            <a:endParaRPr lang="en-IN" dirty="0">
              <a:solidFill>
                <a:srgbClr val="21212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9E818D-F990-490E-9599-A842EBC9B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71" y="4280121"/>
            <a:ext cx="1028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DAD57-C274-6557-473A-C697EF09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15000" r="27162" b="10800"/>
          <a:stretch/>
        </p:blipFill>
        <p:spPr>
          <a:xfrm>
            <a:off x="1187624" y="621849"/>
            <a:ext cx="6569032" cy="56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FE599F-5FB1-B99A-96B2-9CC50123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9" t="18540" r="28738" b="70645"/>
          <a:stretch/>
        </p:blipFill>
        <p:spPr>
          <a:xfrm>
            <a:off x="769793" y="2924944"/>
            <a:ext cx="761863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1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1808-09DB-49C8-3455-C0851CD7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Level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A8A4-2712-58B2-0477-D4DAC1E8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5" t="33148" r="46063" b="41911"/>
          <a:stretch/>
        </p:blipFill>
        <p:spPr>
          <a:xfrm>
            <a:off x="2987824" y="2636912"/>
            <a:ext cx="3096345" cy="1872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5C84A-10AC-A35B-3A45-6A777001A64B}"/>
              </a:ext>
            </a:extLst>
          </p:cNvPr>
          <p:cNvSpPr txBox="1"/>
          <p:nvPr/>
        </p:nvSpPr>
        <p:spPr>
          <a:xfrm>
            <a:off x="2915816" y="479715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curves for f(</a:t>
            </a:r>
            <a:r>
              <a:rPr lang="en-IN" dirty="0" err="1"/>
              <a:t>x,y</a:t>
            </a:r>
            <a:r>
              <a:rPr lang="en-IN" dirty="0"/>
              <a:t>) = x</a:t>
            </a:r>
            <a:r>
              <a:rPr lang="en-IN" baseline="30000" dirty="0"/>
              <a:t>2</a:t>
            </a:r>
            <a:r>
              <a:rPr lang="en-IN" dirty="0"/>
              <a:t> + y</a:t>
            </a:r>
            <a:r>
              <a:rPr lang="en-IN" baseline="30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F25A7-DAD2-3F43-1F1B-0F9B75FBD9EA}"/>
              </a:ext>
            </a:extLst>
          </p:cNvPr>
          <p:cNvSpPr txBox="1"/>
          <p:nvPr/>
        </p:nvSpPr>
        <p:spPr>
          <a:xfrm>
            <a:off x="1157642" y="5301208"/>
            <a:ext cx="679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Say, we need to minimize f(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r>
              <a:rPr lang="en-IN" dirty="0"/>
              <a:t>The unconstrained solution is (0,0)….  may NOT be practically useful !!</a:t>
            </a:r>
          </a:p>
        </p:txBody>
      </p:sp>
    </p:spTree>
    <p:extLst>
      <p:ext uri="{BB962C8B-B14F-4D97-AF65-F5344CB8AC3E}">
        <p14:creationId xmlns:p14="http://schemas.microsoft.com/office/powerpoint/2010/main" val="29722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DE0945-A0BC-C814-9B2F-B8EB3EF30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1" t="28371" r="34752" b="63108"/>
          <a:stretch/>
        </p:blipFill>
        <p:spPr>
          <a:xfrm>
            <a:off x="647564" y="2996952"/>
            <a:ext cx="7848872" cy="936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92075-9175-5C6B-82E3-F0F15CE5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IN" dirty="0"/>
              <a:t>Constrained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E96C2-2705-3B72-1A4A-240EB45E7210}"/>
              </a:ext>
            </a:extLst>
          </p:cNvPr>
          <p:cNvSpPr txBox="1"/>
          <p:nvPr/>
        </p:nvSpPr>
        <p:spPr>
          <a:xfrm>
            <a:off x="1763688" y="42930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Subject to Equality constraint, Say h(x) = C</a:t>
            </a:r>
          </a:p>
        </p:txBody>
      </p:sp>
    </p:spTree>
    <p:extLst>
      <p:ext uri="{BB962C8B-B14F-4D97-AF65-F5344CB8AC3E}">
        <p14:creationId xmlns:p14="http://schemas.microsoft.com/office/powerpoint/2010/main" val="94121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1808-09DB-49C8-3455-C0851CD7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620688"/>
            <a:ext cx="6798734" cy="1303867"/>
          </a:xfrm>
        </p:spPr>
        <p:txBody>
          <a:bodyPr/>
          <a:lstStyle/>
          <a:p>
            <a:r>
              <a:rPr lang="en-IN" dirty="0"/>
              <a:t>Constraint - 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A8A4-2712-58B2-0477-D4DAC1E8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0" t="17800" r="27951" b="30400"/>
          <a:stretch/>
        </p:blipFill>
        <p:spPr>
          <a:xfrm>
            <a:off x="1547664" y="1844824"/>
            <a:ext cx="630556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35F9-D35B-4A30-98FC-2B732102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for Equality constraint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A21E1-42D3-2285-E4C6-8ACED768A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5" t="30401" r="25648" b="12471"/>
          <a:stretch/>
        </p:blipFill>
        <p:spPr>
          <a:xfrm>
            <a:off x="1913218" y="2708920"/>
            <a:ext cx="5251070" cy="29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5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DE6-6545-2C17-30A4-58A6B730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Constraint – Equality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FD107-CAF1-3704-7B4B-7B730863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Max/Min f(x), subject to g(x)=C</a:t>
            </a:r>
          </a:p>
          <a:p>
            <a:r>
              <a:rPr lang="en-IN" dirty="0"/>
              <a:t>Build L(x, alpha) = f(x) + alpha (g(x) – C)</a:t>
            </a:r>
          </a:p>
          <a:p>
            <a:r>
              <a:rPr lang="en-IN" dirty="0"/>
              <a:t>Diff </a:t>
            </a:r>
            <a:r>
              <a:rPr lang="en-IN" dirty="0" err="1"/>
              <a:t>wrt</a:t>
            </a:r>
            <a:r>
              <a:rPr lang="en-IN" dirty="0"/>
              <a:t> alpha</a:t>
            </a:r>
          </a:p>
          <a:p>
            <a:pPr lvl="1"/>
            <a:r>
              <a:rPr lang="en-IN" dirty="0"/>
              <a:t>g(x) – C = 0 , Recover the constraint</a:t>
            </a:r>
          </a:p>
          <a:p>
            <a:r>
              <a:rPr lang="en-IN" dirty="0"/>
              <a:t>Diff </a:t>
            </a:r>
            <a:r>
              <a:rPr lang="en-IN" dirty="0" err="1"/>
              <a:t>wrt</a:t>
            </a:r>
            <a:r>
              <a:rPr lang="en-IN" dirty="0"/>
              <a:t> x</a:t>
            </a:r>
          </a:p>
          <a:p>
            <a:pPr lvl="1"/>
            <a:r>
              <a:rPr lang="en-IN" dirty="0" err="1"/>
              <a:t>df</a:t>
            </a:r>
            <a:r>
              <a:rPr lang="en-IN" dirty="0"/>
              <a:t>/dx + alpha {dg/dx} = 0</a:t>
            </a:r>
          </a:p>
          <a:p>
            <a:pPr lvl="1"/>
            <a:endParaRPr lang="en-IN" dirty="0"/>
          </a:p>
          <a:p>
            <a:r>
              <a:rPr lang="en-IN" dirty="0"/>
              <a:t>2 equations , 2 unknowns…Done !!</a:t>
            </a:r>
          </a:p>
        </p:txBody>
      </p:sp>
    </p:spTree>
    <p:extLst>
      <p:ext uri="{BB962C8B-B14F-4D97-AF65-F5344CB8AC3E}">
        <p14:creationId xmlns:p14="http://schemas.microsoft.com/office/powerpoint/2010/main" val="53077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B26B-878C-6B2E-B05F-E9283E25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0184-CA44-3BB3-A27B-B888813F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Role of Lagrange Multiplier</a:t>
            </a:r>
          </a:p>
          <a:p>
            <a:pPr lvl="1"/>
            <a:r>
              <a:rPr lang="en-IN" dirty="0"/>
              <a:t>Proportionality constant to equate the two Gradients</a:t>
            </a:r>
          </a:p>
        </p:txBody>
      </p:sp>
    </p:spTree>
    <p:extLst>
      <p:ext uri="{BB962C8B-B14F-4D97-AF65-F5344CB8AC3E}">
        <p14:creationId xmlns:p14="http://schemas.microsoft.com/office/powerpoint/2010/main" val="343256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555F-AAFB-3868-2B84-1C7E21CF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With Multiple Equality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20C8F-398F-C281-5E60-B341298F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6" t="40200" r="40550" b="50000"/>
          <a:stretch/>
        </p:blipFill>
        <p:spPr>
          <a:xfrm>
            <a:off x="1691680" y="2924943"/>
            <a:ext cx="5588001" cy="1303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AE4A9-5353-6903-13C2-BCF79FAFC5FD}"/>
              </a:ext>
            </a:extLst>
          </p:cNvPr>
          <p:cNvSpPr txBox="1"/>
          <p:nvPr/>
        </p:nvSpPr>
        <p:spPr>
          <a:xfrm>
            <a:off x="1403648" y="472514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(n+1) unknowns, (n+1) equations</a:t>
            </a:r>
          </a:p>
          <a:p>
            <a:r>
              <a:rPr lang="en-IN" dirty="0"/>
              <a:t>Can be solved !!</a:t>
            </a:r>
          </a:p>
        </p:txBody>
      </p:sp>
    </p:spTree>
    <p:extLst>
      <p:ext uri="{BB962C8B-B14F-4D97-AF65-F5344CB8AC3E}">
        <p14:creationId xmlns:p14="http://schemas.microsoft.com/office/powerpoint/2010/main" val="135304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4EB1-E718-AFF4-B450-D9EFE041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Inequality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1B047-A5AF-DE47-1E16-BFFBD6FB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0400" r="27162" b="45800"/>
          <a:stretch/>
        </p:blipFill>
        <p:spPr>
          <a:xfrm>
            <a:off x="683568" y="2492896"/>
            <a:ext cx="7776864" cy="1944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6779F-CE50-EFE1-5F04-0D7A9886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7" t="66800" r="35825" b="20518"/>
          <a:stretch/>
        </p:blipFill>
        <p:spPr>
          <a:xfrm>
            <a:off x="2267744" y="4869160"/>
            <a:ext cx="486381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43B4-A72E-B4CC-A8DB-7E81F0BD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2DF7-1EAE-A7CC-C748-7E32B844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Linear Model – Learning Algorithm </a:t>
            </a:r>
          </a:p>
          <a:p>
            <a:pPr lvl="1"/>
            <a:r>
              <a:rPr lang="en-IN" dirty="0"/>
              <a:t>Computationally simple</a:t>
            </a:r>
          </a:p>
          <a:p>
            <a:r>
              <a:rPr lang="en-IN" dirty="0"/>
              <a:t>Drawback</a:t>
            </a:r>
          </a:p>
          <a:p>
            <a:pPr lvl="1"/>
            <a:r>
              <a:rPr lang="en-IN" dirty="0"/>
              <a:t>How many iterations ?</a:t>
            </a:r>
          </a:p>
          <a:p>
            <a:pPr lvl="1"/>
            <a:r>
              <a:rPr lang="en-IN" dirty="0"/>
              <a:t>Is the solution optimal ?</a:t>
            </a:r>
          </a:p>
        </p:txBody>
      </p:sp>
    </p:spTree>
    <p:extLst>
      <p:ext uri="{BB962C8B-B14F-4D97-AF65-F5344CB8AC3E}">
        <p14:creationId xmlns:p14="http://schemas.microsoft.com/office/powerpoint/2010/main" val="39483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EC3D-42DB-C6A4-5DF7-7C3C9CE3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-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22DA0-9476-F114-E70E-4B52B6A7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2" t="30581" r="29392" b="47200"/>
          <a:stretch/>
        </p:blipFill>
        <p:spPr>
          <a:xfrm>
            <a:off x="1043608" y="2780928"/>
            <a:ext cx="691276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F250-2EA5-FF4B-4A4D-5771E885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Primal – Dual Conversion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84F46-7945-45BC-0B5B-B51BFDC26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0" t="20600" r="27163" b="24801"/>
          <a:stretch/>
        </p:blipFill>
        <p:spPr>
          <a:xfrm>
            <a:off x="1043608" y="2574348"/>
            <a:ext cx="6624736" cy="35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0318-8476-9824-342D-E9907723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Primal – Dual Conversion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849C5-09CE-B006-0611-581D2A744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32558" r="25648" b="29000"/>
          <a:stretch/>
        </p:blipFill>
        <p:spPr>
          <a:xfrm>
            <a:off x="971599" y="2636912"/>
            <a:ext cx="738592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9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EC3D-42DB-C6A4-5DF7-7C3C9CE3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KKT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22DA0-9476-F114-E70E-4B52B6A7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8" t="59800" r="37873" b="17800"/>
          <a:stretch/>
        </p:blipFill>
        <p:spPr>
          <a:xfrm>
            <a:off x="899592" y="2608631"/>
            <a:ext cx="720080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4901-94C8-27DE-5106-B9054985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E67E8-B27C-E298-1A47-4C7A0961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72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Lagrange Optimizers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30709" y="2595438"/>
            <a:ext cx="5948773" cy="320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Lagrange Optimization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1312" y="2474565"/>
            <a:ext cx="6785064" cy="346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9505" y="2509713"/>
            <a:ext cx="6924863" cy="35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Interpreting weights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96753" y="2564904"/>
            <a:ext cx="4171968" cy="330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12246"/>
          <a:stretch/>
        </p:blipFill>
        <p:spPr bwMode="auto">
          <a:xfrm>
            <a:off x="1276223" y="2492896"/>
            <a:ext cx="6464129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447" y="1275606"/>
            <a:ext cx="6172200" cy="85725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Choice of Separators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4350" y="2489270"/>
            <a:ext cx="4977890" cy="17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5" y="4303365"/>
            <a:ext cx="2366916" cy="171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9893" y="4842296"/>
            <a:ext cx="2509901" cy="31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57808"/>
            <a:ext cx="8229600" cy="114300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Good/Bad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Say N = 1000,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Number of SVs = 10</a:t>
            </a:r>
          </a:p>
          <a:p>
            <a:pPr lvl="1"/>
            <a:r>
              <a:rPr lang="en-IN" dirty="0">
                <a:latin typeface="Times New Roman" pitchFamily="18" charset="0"/>
                <a:cs typeface="Times New Roman" pitchFamily="18" charset="0"/>
              </a:rPr>
              <a:t>Good situation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Say N = 1000,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Number of SVs = 500</a:t>
            </a:r>
          </a:p>
          <a:p>
            <a:pPr lvl="1"/>
            <a:r>
              <a:rPr lang="en-IN" dirty="0">
                <a:latin typeface="Times New Roman" pitchFamily="18" charset="0"/>
                <a:cs typeface="Times New Roman" pitchFamily="18" charset="0"/>
              </a:rPr>
              <a:t>Bad situation</a:t>
            </a:r>
          </a:p>
          <a:p>
            <a:pPr lvl="1"/>
            <a:endParaRPr lang="en-IN" dirty="0"/>
          </a:p>
          <a:p>
            <a:pPr lvl="1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202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Dot-product structure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1337" y="2546573"/>
            <a:ext cx="5973869" cy="333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 Separator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32335" y="2553146"/>
            <a:ext cx="6079331" cy="303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13792"/>
            <a:ext cx="8229600" cy="114300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Kernel SVM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4050" y="2805658"/>
            <a:ext cx="52959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714488"/>
            <a:ext cx="62007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85800"/>
            <a:ext cx="8229600" cy="114300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Soft Margin SVM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766"/>
          <a:stretch>
            <a:fillRect/>
          </a:stretch>
        </p:blipFill>
        <p:spPr bwMode="auto">
          <a:xfrm>
            <a:off x="571472" y="1714488"/>
            <a:ext cx="7886700" cy="355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00174"/>
            <a:ext cx="65151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8229600" cy="404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8581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79438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EF51-683B-34AF-8090-DD675C19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9549-D386-1BF1-EBC6-C65C2D6CD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00DF-00C8-B9D3-7FAF-2D288B2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Hypothesis-Dichotomy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CE3C-A943-12C7-86A2-B45C231F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Differences</a:t>
            </a:r>
          </a:p>
          <a:p>
            <a:r>
              <a:rPr lang="en-IN" dirty="0"/>
              <a:t>If Hypotheses result in same classification, then they get counted in a single Dichotomy</a:t>
            </a:r>
          </a:p>
          <a:p>
            <a:r>
              <a:rPr lang="en-IN" dirty="0"/>
              <a:t>Theoretical guarantees on #Dichotomies</a:t>
            </a:r>
          </a:p>
          <a:p>
            <a:r>
              <a:rPr lang="en-IN" dirty="0"/>
              <a:t>PAC Learning possible if #Dichotomies  possible for a given “N”, grows utmost as a polynomial function of #Dichotomies – check !!</a:t>
            </a:r>
          </a:p>
        </p:txBody>
      </p:sp>
    </p:spTree>
    <p:extLst>
      <p:ext uri="{BB962C8B-B14F-4D97-AF65-F5344CB8AC3E}">
        <p14:creationId xmlns:p14="http://schemas.microsoft.com/office/powerpoint/2010/main" val="66719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Margin computing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12809"/>
          <a:stretch/>
        </p:blipFill>
        <p:spPr bwMode="auto">
          <a:xfrm>
            <a:off x="850629" y="2636912"/>
            <a:ext cx="717775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54EF0-FA44-E5C6-D7C0-A17ADD969390}"/>
              </a:ext>
            </a:extLst>
          </p:cNvPr>
          <p:cNvSpPr txBox="1"/>
          <p:nvPr/>
        </p:nvSpPr>
        <p:spPr>
          <a:xfrm flipH="1">
            <a:off x="5160457" y="2313746"/>
            <a:ext cx="313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Normalizing the plane (the nearest point must be at a distance 1). The eq of plane won’t change because the magnitude of w doesn’t matter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Margin computing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13333"/>
          <a:stretch/>
        </p:blipFill>
        <p:spPr bwMode="auto">
          <a:xfrm>
            <a:off x="1081429" y="2636912"/>
            <a:ext cx="687494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SVM-Framework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9405" y="2420888"/>
            <a:ext cx="6218939" cy="336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59CFA-1144-11E2-780A-1E93AAE35C4F}"/>
              </a:ext>
            </a:extLst>
          </p:cNvPr>
          <p:cNvSpPr txBox="1"/>
          <p:nvPr/>
        </p:nvSpPr>
        <p:spPr>
          <a:xfrm flipH="1">
            <a:off x="5868144" y="3573016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Since we are considering only correctly classified points, the sign of both terms must match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SVM-Framework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6957" y="2465307"/>
            <a:ext cx="5607331" cy="341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75CC-BDBB-C90A-053A-F037B2D7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2701197"/>
            <a:ext cx="6798734" cy="1303867"/>
          </a:xfrm>
        </p:spPr>
        <p:txBody>
          <a:bodyPr/>
          <a:lstStyle/>
          <a:p>
            <a:r>
              <a:rPr lang="en-IN" dirty="0"/>
              <a:t>Detour -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8413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15401</TotalTime>
  <Words>358</Words>
  <Application>Microsoft Office PowerPoint</Application>
  <PresentationFormat>On-screen Show (4:3)</PresentationFormat>
  <Paragraphs>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Garamond</vt:lpstr>
      <vt:lpstr>Times New Roman</vt:lpstr>
      <vt:lpstr>Organic</vt:lpstr>
      <vt:lpstr> SVM</vt:lpstr>
      <vt:lpstr>Perceptron</vt:lpstr>
      <vt:lpstr>Choice of Separators</vt:lpstr>
      <vt:lpstr>Hypothesis-Dichotomy</vt:lpstr>
      <vt:lpstr>Margin computing</vt:lpstr>
      <vt:lpstr>Margin computing</vt:lpstr>
      <vt:lpstr>SVM-Framework</vt:lpstr>
      <vt:lpstr>SVM-Framework</vt:lpstr>
      <vt:lpstr>Detour - Optimization</vt:lpstr>
      <vt:lpstr>PowerPoint Presentation</vt:lpstr>
      <vt:lpstr>PowerPoint Presentation</vt:lpstr>
      <vt:lpstr>Level curves</vt:lpstr>
      <vt:lpstr>Constrained Optimization</vt:lpstr>
      <vt:lpstr>Constraint - Equality</vt:lpstr>
      <vt:lpstr>Solution for Equality constraint</vt:lpstr>
      <vt:lpstr>Constraint – Equality </vt:lpstr>
      <vt:lpstr>Interpretation</vt:lpstr>
      <vt:lpstr>With Multiple Equality Constraints</vt:lpstr>
      <vt:lpstr>Inequality constraints</vt:lpstr>
      <vt:lpstr>Problem - formulation</vt:lpstr>
      <vt:lpstr>Primal – Dual Conversion</vt:lpstr>
      <vt:lpstr>Primal – Dual Conversion</vt:lpstr>
      <vt:lpstr>KKT Conditions</vt:lpstr>
      <vt:lpstr>PowerPoint Presentation</vt:lpstr>
      <vt:lpstr>Using Lagrange Optimizers</vt:lpstr>
      <vt:lpstr>Lagrange Optimization</vt:lpstr>
      <vt:lpstr>Solution </vt:lpstr>
      <vt:lpstr>Interpreting weights</vt:lpstr>
      <vt:lpstr>Support Vectors</vt:lpstr>
      <vt:lpstr>Good/Bad Cases</vt:lpstr>
      <vt:lpstr>Dot-product structure</vt:lpstr>
      <vt:lpstr>Actual Separator</vt:lpstr>
      <vt:lpstr>Kernel SVM</vt:lpstr>
      <vt:lpstr>Soft Margin SVM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 Classification- Basic Signals</dc:title>
  <dc:creator>Ayush</dc:creator>
  <cp:lastModifiedBy>IMT2020065 Shridhar Sharma</cp:lastModifiedBy>
  <cp:revision>140</cp:revision>
  <dcterms:created xsi:type="dcterms:W3CDTF">2021-01-15T00:45:35Z</dcterms:created>
  <dcterms:modified xsi:type="dcterms:W3CDTF">2022-11-07T13:10:31Z</dcterms:modified>
</cp:coreProperties>
</file>